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9" r:id="rId3"/>
    <p:sldId id="257" r:id="rId4"/>
    <p:sldId id="259" r:id="rId5"/>
    <p:sldId id="265" r:id="rId6"/>
    <p:sldId id="258" r:id="rId7"/>
    <p:sldId id="266" r:id="rId8"/>
    <p:sldId id="267" r:id="rId9"/>
    <p:sldId id="260" r:id="rId10"/>
    <p:sldId id="262" r:id="rId11"/>
    <p:sldId id="261" r:id="rId12"/>
    <p:sldId id="263" r:id="rId13"/>
    <p:sldId id="264" r:id="rId14"/>
    <p:sldId id="273" r:id="rId15"/>
    <p:sldId id="274" r:id="rId16"/>
    <p:sldId id="275" r:id="rId17"/>
    <p:sldId id="276" r:id="rId18"/>
    <p:sldId id="277" r:id="rId19"/>
    <p:sldId id="278" r:id="rId20"/>
    <p:sldId id="268" r:id="rId21"/>
    <p:sldId id="269" r:id="rId22"/>
    <p:sldId id="270" r:id="rId23"/>
    <p:sldId id="271" r:id="rId24"/>
    <p:sldId id="272"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04D"/>
    <a:srgbClr val="E1B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10CBC-340C-43E5-927B-7AC0527B86F4}" type="datetimeFigureOut">
              <a:rPr lang="en-US" smtClean="0"/>
              <a:t>10/5/2012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23F5D-A3C2-4516-AB69-B7906F33DFDA}" type="slidenum">
              <a:rPr lang="en-US" smtClean="0"/>
              <a:t>‹#›</a:t>
            </a:fld>
            <a:endParaRPr lang="en-US"/>
          </a:p>
        </p:txBody>
      </p:sp>
    </p:spTree>
    <p:extLst>
      <p:ext uri="{BB962C8B-B14F-4D97-AF65-F5344CB8AC3E}">
        <p14:creationId xmlns:p14="http://schemas.microsoft.com/office/powerpoint/2010/main" val="42456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Holistic medicine and</a:t>
            </a:r>
            <a:r>
              <a:rPr lang="en-US" baseline="0" dirty="0" smtClean="0"/>
              <a:t> health care in Egypt</a:t>
            </a:r>
            <a:endParaRPr lang="en-US" dirty="0"/>
          </a:p>
        </p:txBody>
      </p:sp>
      <p:sp>
        <p:nvSpPr>
          <p:cNvPr id="4" name="Slide Number Placeholder 3"/>
          <p:cNvSpPr>
            <a:spLocks noGrp="1"/>
          </p:cNvSpPr>
          <p:nvPr>
            <p:ph type="sldNum" sz="quarter" idx="10"/>
          </p:nvPr>
        </p:nvSpPr>
        <p:spPr/>
        <p:txBody>
          <a:bodyPr/>
          <a:lstStyle/>
          <a:p>
            <a:fld id="{67723F5D-A3C2-4516-AB69-B7906F33DFDA}" type="slidenum">
              <a:rPr lang="en-US" smtClean="0"/>
              <a:t>15</a:t>
            </a:fld>
            <a:endParaRPr lang="en-US"/>
          </a:p>
        </p:txBody>
      </p:sp>
    </p:spTree>
    <p:extLst>
      <p:ext uri="{BB962C8B-B14F-4D97-AF65-F5344CB8AC3E}">
        <p14:creationId xmlns:p14="http://schemas.microsoft.com/office/powerpoint/2010/main" val="209531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Helped dairy</a:t>
            </a:r>
            <a:r>
              <a:rPr lang="en-US" baseline="0" dirty="0" smtClean="0"/>
              <a:t> farmers in India form cooperative</a:t>
            </a:r>
            <a:endParaRPr lang="en-US" dirty="0"/>
          </a:p>
        </p:txBody>
      </p:sp>
      <p:sp>
        <p:nvSpPr>
          <p:cNvPr id="4" name="Slide Number Placeholder 3"/>
          <p:cNvSpPr>
            <a:spLocks noGrp="1"/>
          </p:cNvSpPr>
          <p:nvPr>
            <p:ph type="sldNum" sz="quarter" idx="10"/>
          </p:nvPr>
        </p:nvSpPr>
        <p:spPr/>
        <p:txBody>
          <a:bodyPr/>
          <a:lstStyle/>
          <a:p>
            <a:fld id="{67723F5D-A3C2-4516-AB69-B7906F33DFDA}" type="slidenum">
              <a:rPr lang="en-US" smtClean="0"/>
              <a:t>16</a:t>
            </a:fld>
            <a:endParaRPr lang="en-US"/>
          </a:p>
        </p:txBody>
      </p:sp>
    </p:spTree>
    <p:extLst>
      <p:ext uri="{BB962C8B-B14F-4D97-AF65-F5344CB8AC3E}">
        <p14:creationId xmlns:p14="http://schemas.microsoft.com/office/powerpoint/2010/main" val="4143713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England – disadvantage youth to cook – local produce, art of cooking</a:t>
            </a:r>
            <a:r>
              <a:rPr lang="en-US" baseline="0" dirty="0" smtClean="0"/>
              <a:t> &amp; hospitality</a:t>
            </a:r>
            <a:endParaRPr lang="en-US" dirty="0"/>
          </a:p>
        </p:txBody>
      </p:sp>
      <p:sp>
        <p:nvSpPr>
          <p:cNvPr id="4" name="Slide Number Placeholder 3"/>
          <p:cNvSpPr>
            <a:spLocks noGrp="1"/>
          </p:cNvSpPr>
          <p:nvPr>
            <p:ph type="sldNum" sz="quarter" idx="10"/>
          </p:nvPr>
        </p:nvSpPr>
        <p:spPr/>
        <p:txBody>
          <a:bodyPr/>
          <a:lstStyle/>
          <a:p>
            <a:fld id="{67723F5D-A3C2-4516-AB69-B7906F33DFDA}" type="slidenum">
              <a:rPr lang="en-US" smtClean="0"/>
              <a:t>17</a:t>
            </a:fld>
            <a:endParaRPr lang="en-US"/>
          </a:p>
        </p:txBody>
      </p:sp>
    </p:spTree>
    <p:extLst>
      <p:ext uri="{BB962C8B-B14F-4D97-AF65-F5344CB8AC3E}">
        <p14:creationId xmlns:p14="http://schemas.microsoft.com/office/powerpoint/2010/main" val="289940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India – female</a:t>
            </a:r>
            <a:r>
              <a:rPr lang="en-US" baseline="0" dirty="0" smtClean="0"/>
              <a:t> travel company – empowering women</a:t>
            </a:r>
            <a:endParaRPr lang="en-US" dirty="0"/>
          </a:p>
        </p:txBody>
      </p:sp>
      <p:sp>
        <p:nvSpPr>
          <p:cNvPr id="4" name="Slide Number Placeholder 3"/>
          <p:cNvSpPr>
            <a:spLocks noGrp="1"/>
          </p:cNvSpPr>
          <p:nvPr>
            <p:ph type="sldNum" sz="quarter" idx="10"/>
          </p:nvPr>
        </p:nvSpPr>
        <p:spPr/>
        <p:txBody>
          <a:bodyPr/>
          <a:lstStyle/>
          <a:p>
            <a:fld id="{67723F5D-A3C2-4516-AB69-B7906F33DFDA}" type="slidenum">
              <a:rPr lang="en-US" smtClean="0"/>
              <a:t>18</a:t>
            </a:fld>
            <a:endParaRPr lang="en-US"/>
          </a:p>
        </p:txBody>
      </p:sp>
    </p:spTree>
    <p:extLst>
      <p:ext uri="{BB962C8B-B14F-4D97-AF65-F5344CB8AC3E}">
        <p14:creationId xmlns:p14="http://schemas.microsoft.com/office/powerpoint/2010/main" val="387130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India – connected local artists directly to</a:t>
            </a:r>
            <a:r>
              <a:rPr lang="en-US" baseline="0" dirty="0" smtClean="0"/>
              <a:t> the markets &amp; provided educational initiatives</a:t>
            </a:r>
            <a:endParaRPr lang="en-US" dirty="0"/>
          </a:p>
        </p:txBody>
      </p:sp>
      <p:sp>
        <p:nvSpPr>
          <p:cNvPr id="4" name="Slide Number Placeholder 3"/>
          <p:cNvSpPr>
            <a:spLocks noGrp="1"/>
          </p:cNvSpPr>
          <p:nvPr>
            <p:ph type="sldNum" sz="quarter" idx="10"/>
          </p:nvPr>
        </p:nvSpPr>
        <p:spPr/>
        <p:txBody>
          <a:bodyPr/>
          <a:lstStyle/>
          <a:p>
            <a:fld id="{67723F5D-A3C2-4516-AB69-B7906F33DFDA}" type="slidenum">
              <a:rPr lang="en-US" smtClean="0"/>
              <a:t>19</a:t>
            </a:fld>
            <a:endParaRPr lang="en-US"/>
          </a:p>
        </p:txBody>
      </p:sp>
    </p:spTree>
    <p:extLst>
      <p:ext uri="{BB962C8B-B14F-4D97-AF65-F5344CB8AC3E}">
        <p14:creationId xmlns:p14="http://schemas.microsoft.com/office/powerpoint/2010/main" val="3518382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78C0E23-B2D1-4240-BCAB-E1A588832E60}" type="datetime1">
              <a:rPr lang="en-US" smtClean="0"/>
              <a:t>10/5/2012</a:t>
            </a:fld>
            <a:endParaRPr lang="en-US"/>
          </a:p>
        </p:txBody>
      </p:sp>
      <p:sp>
        <p:nvSpPr>
          <p:cNvPr id="5" name="Footer Placeholder 4"/>
          <p:cNvSpPr>
            <a:spLocks noGrp="1"/>
          </p:cNvSpPr>
          <p:nvPr>
            <p:ph type="ftr" sz="quarter" idx="11"/>
          </p:nvPr>
        </p:nvSpPr>
        <p:spPr/>
        <p:txBody>
          <a:bodyPr/>
          <a:lstStyle/>
          <a:p>
            <a:r>
              <a:rPr lang="en-US" smtClean="0"/>
              <a:t>bmcee.uark.edu</a:t>
            </a:r>
            <a:endParaRPr lang="en-US"/>
          </a:p>
        </p:txBody>
      </p:sp>
      <p:sp>
        <p:nvSpPr>
          <p:cNvPr id="6" name="Slide Number Placeholder 5"/>
          <p:cNvSpPr>
            <a:spLocks noGrp="1"/>
          </p:cNvSpPr>
          <p:nvPr>
            <p:ph type="sldNum" sz="quarter" idx="12"/>
          </p:nvPr>
        </p:nvSpPr>
        <p:spPr/>
        <p:txBody>
          <a:bodyPr/>
          <a:lstStyle/>
          <a:p>
            <a:fld id="{9CF48542-CCA2-4A19-96C7-4A7DFD71645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1602C3-807A-4BCB-8F65-90EBFCC5F1BC}" type="datetime1">
              <a:rPr lang="en-US" smtClean="0"/>
              <a:t>10/5/2012</a:t>
            </a:fld>
            <a:endParaRPr lang="en-US"/>
          </a:p>
        </p:txBody>
      </p:sp>
      <p:sp>
        <p:nvSpPr>
          <p:cNvPr id="5" name="Footer Placeholder 4"/>
          <p:cNvSpPr>
            <a:spLocks noGrp="1"/>
          </p:cNvSpPr>
          <p:nvPr>
            <p:ph type="ftr" sz="quarter" idx="11"/>
          </p:nvPr>
        </p:nvSpPr>
        <p:spPr/>
        <p:txBody>
          <a:bodyPr/>
          <a:lstStyle/>
          <a:p>
            <a:r>
              <a:rPr lang="en-US" smtClean="0"/>
              <a:t>bmcee.uark.edu</a:t>
            </a:r>
            <a:endParaRPr lang="en-US"/>
          </a:p>
        </p:txBody>
      </p:sp>
      <p:sp>
        <p:nvSpPr>
          <p:cNvPr id="6" name="Slide Number Placeholder 5"/>
          <p:cNvSpPr>
            <a:spLocks noGrp="1"/>
          </p:cNvSpPr>
          <p:nvPr>
            <p:ph type="sldNum" sz="quarter" idx="12"/>
          </p:nvPr>
        </p:nvSpPr>
        <p:spPr/>
        <p:txBody>
          <a:bodyPr/>
          <a:lstStyle/>
          <a:p>
            <a:fld id="{9CF48542-CCA2-4A19-96C7-4A7DFD7164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8C3D55-70CD-4BE4-8F33-66DD061F6729}" type="datetime1">
              <a:rPr lang="en-US" smtClean="0"/>
              <a:t>10/5/2012</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bmcee.uark.edu</a:t>
            </a:r>
            <a:endParaRPr lang="en-US"/>
          </a:p>
        </p:txBody>
      </p:sp>
      <p:sp>
        <p:nvSpPr>
          <p:cNvPr id="6" name="Slide Number Placeholder 5"/>
          <p:cNvSpPr>
            <a:spLocks noGrp="1"/>
          </p:cNvSpPr>
          <p:nvPr>
            <p:ph type="sldNum" sz="quarter" idx="12"/>
          </p:nvPr>
        </p:nvSpPr>
        <p:spPr/>
        <p:txBody>
          <a:bodyPr/>
          <a:lstStyle/>
          <a:p>
            <a:fld id="{9CF48542-CCA2-4A19-96C7-4A7DFD7164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D8F81A-996F-4C88-B883-27AE87C81AFB}" type="datetime1">
              <a:rPr lang="en-US" smtClean="0"/>
              <a:t>10/5/2012</a:t>
            </a:fld>
            <a:endParaRPr lang="en-US"/>
          </a:p>
        </p:txBody>
      </p:sp>
      <p:sp>
        <p:nvSpPr>
          <p:cNvPr id="5" name="Footer Placeholder 4"/>
          <p:cNvSpPr>
            <a:spLocks noGrp="1"/>
          </p:cNvSpPr>
          <p:nvPr>
            <p:ph type="ftr" sz="quarter" idx="11"/>
          </p:nvPr>
        </p:nvSpPr>
        <p:spPr/>
        <p:txBody>
          <a:bodyPr/>
          <a:lstStyle/>
          <a:p>
            <a:r>
              <a:rPr lang="en-US" smtClean="0"/>
              <a:t>bmcee.uark.edu</a:t>
            </a:r>
            <a:endParaRPr lang="en-US"/>
          </a:p>
        </p:txBody>
      </p:sp>
      <p:sp>
        <p:nvSpPr>
          <p:cNvPr id="6" name="Slide Number Placeholder 5"/>
          <p:cNvSpPr>
            <a:spLocks noGrp="1"/>
          </p:cNvSpPr>
          <p:nvPr>
            <p:ph type="sldNum" sz="quarter" idx="12"/>
          </p:nvPr>
        </p:nvSpPr>
        <p:spPr/>
        <p:txBody>
          <a:bodyPr/>
          <a:lstStyle/>
          <a:p>
            <a:fld id="{9CF48542-CCA2-4A19-96C7-4A7DFD7164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677CB3-E848-4327-A1B9-F41B96173C17}" type="datetime1">
              <a:rPr lang="en-US" smtClean="0"/>
              <a:t>10/5/2012</a:t>
            </a:fld>
            <a:endParaRPr lang="en-US"/>
          </a:p>
        </p:txBody>
      </p:sp>
      <p:sp>
        <p:nvSpPr>
          <p:cNvPr id="5" name="Footer Placeholder 4"/>
          <p:cNvSpPr>
            <a:spLocks noGrp="1"/>
          </p:cNvSpPr>
          <p:nvPr>
            <p:ph type="ftr" sz="quarter" idx="11"/>
          </p:nvPr>
        </p:nvSpPr>
        <p:spPr/>
        <p:txBody>
          <a:bodyPr/>
          <a:lstStyle/>
          <a:p>
            <a:r>
              <a:rPr lang="en-US" smtClean="0"/>
              <a:t>bmcee.uark.edu</a:t>
            </a:r>
            <a:endParaRPr lang="en-US"/>
          </a:p>
        </p:txBody>
      </p:sp>
      <p:sp>
        <p:nvSpPr>
          <p:cNvPr id="6" name="Slide Number Placeholder 5"/>
          <p:cNvSpPr>
            <a:spLocks noGrp="1"/>
          </p:cNvSpPr>
          <p:nvPr>
            <p:ph type="sldNum" sz="quarter" idx="12"/>
          </p:nvPr>
        </p:nvSpPr>
        <p:spPr/>
        <p:txBody>
          <a:bodyPr/>
          <a:lstStyle/>
          <a:p>
            <a:fld id="{9CF48542-CCA2-4A19-96C7-4A7DFD7164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DB2348-63A9-4864-A1F1-F5F93F3C1B88}" type="datetime1">
              <a:rPr lang="en-US" smtClean="0"/>
              <a:t>10/5/2012</a:t>
            </a:fld>
            <a:endParaRPr lang="en-US"/>
          </a:p>
        </p:txBody>
      </p:sp>
      <p:sp>
        <p:nvSpPr>
          <p:cNvPr id="6" name="Footer Placeholder 5"/>
          <p:cNvSpPr>
            <a:spLocks noGrp="1"/>
          </p:cNvSpPr>
          <p:nvPr>
            <p:ph type="ftr" sz="quarter" idx="11"/>
          </p:nvPr>
        </p:nvSpPr>
        <p:spPr/>
        <p:txBody>
          <a:bodyPr/>
          <a:lstStyle/>
          <a:p>
            <a:r>
              <a:rPr lang="en-US" smtClean="0"/>
              <a:t>bmcee.uark.edu</a:t>
            </a:r>
            <a:endParaRPr lang="en-US"/>
          </a:p>
        </p:txBody>
      </p:sp>
      <p:sp>
        <p:nvSpPr>
          <p:cNvPr id="7" name="Slide Number Placeholder 6"/>
          <p:cNvSpPr>
            <a:spLocks noGrp="1"/>
          </p:cNvSpPr>
          <p:nvPr>
            <p:ph type="sldNum" sz="quarter" idx="12"/>
          </p:nvPr>
        </p:nvSpPr>
        <p:spPr/>
        <p:txBody>
          <a:bodyPr/>
          <a:lstStyle/>
          <a:p>
            <a:fld id="{9CF48542-CCA2-4A19-96C7-4A7DFD7164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833B2A-EB34-4AFB-AF0B-5D60F7787924}" type="datetime1">
              <a:rPr lang="en-US" smtClean="0"/>
              <a:t>10/5/2012</a:t>
            </a:fld>
            <a:endParaRPr lang="en-US"/>
          </a:p>
        </p:txBody>
      </p:sp>
      <p:sp>
        <p:nvSpPr>
          <p:cNvPr id="8" name="Footer Placeholder 7"/>
          <p:cNvSpPr>
            <a:spLocks noGrp="1"/>
          </p:cNvSpPr>
          <p:nvPr>
            <p:ph type="ftr" sz="quarter" idx="11"/>
          </p:nvPr>
        </p:nvSpPr>
        <p:spPr/>
        <p:txBody>
          <a:bodyPr/>
          <a:lstStyle/>
          <a:p>
            <a:r>
              <a:rPr lang="en-US" smtClean="0"/>
              <a:t>bmcee.uark.edu</a:t>
            </a:r>
            <a:endParaRPr lang="en-US"/>
          </a:p>
        </p:txBody>
      </p:sp>
      <p:sp>
        <p:nvSpPr>
          <p:cNvPr id="9" name="Slide Number Placeholder 8"/>
          <p:cNvSpPr>
            <a:spLocks noGrp="1"/>
          </p:cNvSpPr>
          <p:nvPr>
            <p:ph type="sldNum" sz="quarter" idx="12"/>
          </p:nvPr>
        </p:nvSpPr>
        <p:spPr/>
        <p:txBody>
          <a:bodyPr/>
          <a:lstStyle/>
          <a:p>
            <a:fld id="{9CF48542-CCA2-4A19-96C7-4A7DFD7164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7ACC40-0D09-492C-84C9-4831B9778B09}" type="datetime1">
              <a:rPr lang="en-US" smtClean="0"/>
              <a:t>10/5/2012</a:t>
            </a:fld>
            <a:endParaRPr lang="en-US"/>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A4CDD-AC17-41A3-8809-BC4642D3EDCE}" type="datetime1">
              <a:rPr lang="en-US" smtClean="0"/>
              <a:t>10/5/2012</a:t>
            </a:fld>
            <a:endParaRPr lang="en-US"/>
          </a:p>
        </p:txBody>
      </p:sp>
      <p:sp>
        <p:nvSpPr>
          <p:cNvPr id="3" name="Footer Placeholder 2"/>
          <p:cNvSpPr>
            <a:spLocks noGrp="1"/>
          </p:cNvSpPr>
          <p:nvPr>
            <p:ph type="ftr" sz="quarter" idx="11"/>
          </p:nvPr>
        </p:nvSpPr>
        <p:spPr/>
        <p:txBody>
          <a:bodyPr/>
          <a:lstStyle/>
          <a:p>
            <a:r>
              <a:rPr lang="en-US" smtClean="0"/>
              <a:t>bmcee.uark.edu</a:t>
            </a:r>
            <a:endParaRPr lang="en-US"/>
          </a:p>
        </p:txBody>
      </p:sp>
      <p:sp>
        <p:nvSpPr>
          <p:cNvPr id="4" name="Slide Number Placeholder 3"/>
          <p:cNvSpPr>
            <a:spLocks noGrp="1"/>
          </p:cNvSpPr>
          <p:nvPr>
            <p:ph type="sldNum" sz="quarter" idx="12"/>
          </p:nvPr>
        </p:nvSpPr>
        <p:spPr/>
        <p:txBody>
          <a:bodyPr/>
          <a:lstStyle/>
          <a:p>
            <a:fld id="{9CF48542-CCA2-4A19-96C7-4A7DFD7164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E3F3D1-3157-42B8-A9EE-0EE8A632E34A}" type="datetime1">
              <a:rPr lang="en-US" smtClean="0"/>
              <a:t>10/5/2012</a:t>
            </a:fld>
            <a:endParaRPr lang="en-US"/>
          </a:p>
        </p:txBody>
      </p:sp>
      <p:sp>
        <p:nvSpPr>
          <p:cNvPr id="6" name="Footer Placeholder 5"/>
          <p:cNvSpPr>
            <a:spLocks noGrp="1"/>
          </p:cNvSpPr>
          <p:nvPr>
            <p:ph type="ftr" sz="quarter" idx="11"/>
          </p:nvPr>
        </p:nvSpPr>
        <p:spPr/>
        <p:txBody>
          <a:bodyPr/>
          <a:lstStyle/>
          <a:p>
            <a:r>
              <a:rPr lang="en-US" smtClean="0"/>
              <a:t>bmcee.uark.edu</a:t>
            </a:r>
            <a:endParaRPr lang="en-US"/>
          </a:p>
        </p:txBody>
      </p:sp>
      <p:sp>
        <p:nvSpPr>
          <p:cNvPr id="7" name="Slide Number Placeholder 6"/>
          <p:cNvSpPr>
            <a:spLocks noGrp="1"/>
          </p:cNvSpPr>
          <p:nvPr>
            <p:ph type="sldNum" sz="quarter" idx="12"/>
          </p:nvPr>
        </p:nvSpPr>
        <p:spPr/>
        <p:txBody>
          <a:bodyPr/>
          <a:lstStyle/>
          <a:p>
            <a:fld id="{9CF48542-CCA2-4A19-96C7-4A7DFD71645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721C5C3-6664-4515-9256-B600FDCB86D9}" type="datetime1">
              <a:rPr lang="en-US" smtClean="0"/>
              <a:t>10/5/2012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bmcee.uark.edu</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CF48542-CCA2-4A19-96C7-4A7DFD71645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3F6CF7E-C5EA-4098-930D-198B8232B6E3}" type="datetime1">
              <a:rPr lang="en-US" smtClean="0"/>
              <a:t>10/5/2012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bmcee.uark.edu</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CF48542-CCA2-4A19-96C7-4A7DFD7164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pr.org/2011/11/29/142526263/india-eye-care-center-finds-middle-way-to-capitalis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Ibrahim_Abouleis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Rafael_Alvarez" TargetMode="External"/><Relationship Id="rId3" Type="http://schemas.openxmlformats.org/officeDocument/2006/relationships/hyperlink" Target="http://en.wikipedia.org/wiki/Romani_people" TargetMode="External"/><Relationship Id="rId7" Type="http://schemas.openxmlformats.org/officeDocument/2006/relationships/hyperlink" Target="http://en.wikipedia.org/w/index.php?title=AlManarah&amp;action=edit&amp;redlink=1" TargetMode="External"/><Relationship Id="rId12" Type="http://schemas.openxmlformats.org/officeDocument/2006/relationships/hyperlink" Target="http://www.conserveindia.org/" TargetMode="External"/><Relationship Id="rId2" Type="http://schemas.openxmlformats.org/officeDocument/2006/relationships/hyperlink" Target="http://en.wikipedia.org/w/index.php?title=Istvan_Aba-Horvath&amp;action=edit&amp;redlink=1" TargetMode="External"/><Relationship Id="rId1" Type="http://schemas.openxmlformats.org/officeDocument/2006/relationships/slideLayout" Target="../slideLayouts/slideLayout2.xml"/><Relationship Id="rId6" Type="http://schemas.openxmlformats.org/officeDocument/2006/relationships/hyperlink" Target="http://en.wikipedia.org/w/index.php?title=Abbass_Abbass&amp;action=edit&amp;redlink=1" TargetMode="External"/><Relationship Id="rId11" Type="http://schemas.openxmlformats.org/officeDocument/2006/relationships/hyperlink" Target="http://en.wikipedia.org/w/index.php?title=Anita_Ahuja&amp;action=edit&amp;redlink=1" TargetMode="External"/><Relationship Id="rId5" Type="http://schemas.openxmlformats.org/officeDocument/2006/relationships/hyperlink" Target="http://en.wikipedia.org/wiki/Mohammed_Bah_Abba" TargetMode="External"/><Relationship Id="rId10" Type="http://schemas.openxmlformats.org/officeDocument/2006/relationships/hyperlink" Target="http://www.genesysworks.org/" TargetMode="External"/><Relationship Id="rId4" Type="http://schemas.openxmlformats.org/officeDocument/2006/relationships/hyperlink" Target="http://www.romacentrum.hu/kozhaz/debrecen" TargetMode="External"/><Relationship Id="rId9" Type="http://schemas.openxmlformats.org/officeDocument/2006/relationships/hyperlink" Target="http://en.wikipedia.org/wiki/Genesys_Work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uhammadyunu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Entrepreneurship</a:t>
            </a:r>
            <a:endParaRPr lang="en-US" dirty="0"/>
          </a:p>
        </p:txBody>
      </p:sp>
      <p:sp>
        <p:nvSpPr>
          <p:cNvPr id="3" name="Subtitle 2"/>
          <p:cNvSpPr>
            <a:spLocks noGrp="1"/>
          </p:cNvSpPr>
          <p:nvPr>
            <p:ph type="subTitle" idx="1"/>
          </p:nvPr>
        </p:nvSpPr>
        <p:spPr/>
        <p:txBody>
          <a:bodyPr/>
          <a:lstStyle/>
          <a:p>
            <a:r>
              <a:rPr lang="en-US" dirty="0" smtClean="0"/>
              <a:t>Bessie B. Moore Center for Economic Education</a:t>
            </a: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a:t>
            </a:fld>
            <a:endParaRPr lang="en-US"/>
          </a:p>
        </p:txBody>
      </p:sp>
    </p:spTree>
    <p:extLst>
      <p:ext uri="{BB962C8B-B14F-4D97-AF65-F5344CB8AC3E}">
        <p14:creationId xmlns:p14="http://schemas.microsoft.com/office/powerpoint/2010/main" val="2479965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Aravind</a:t>
            </a:r>
            <a:r>
              <a:rPr lang="en-US" dirty="0" smtClean="0"/>
              <a:t> Eye Care Center - India</a:t>
            </a:r>
            <a:endParaRPr lang="en-US" dirty="0"/>
          </a:p>
        </p:txBody>
      </p:sp>
      <p:sp>
        <p:nvSpPr>
          <p:cNvPr id="3" name="Content Placeholder 2"/>
          <p:cNvSpPr>
            <a:spLocks noGrp="1"/>
          </p:cNvSpPr>
          <p:nvPr>
            <p:ph idx="1"/>
          </p:nvPr>
        </p:nvSpPr>
        <p:spPr/>
        <p:txBody>
          <a:bodyPr/>
          <a:lstStyle/>
          <a:p>
            <a:r>
              <a:rPr lang="en-US" dirty="0" smtClean="0"/>
              <a:t>Founded in 1970s to eliminate needless blindness</a:t>
            </a:r>
          </a:p>
          <a:p>
            <a:r>
              <a:rPr lang="en-US" dirty="0" smtClean="0"/>
              <a:t>Grown to 4,000 beds in seven hospitals</a:t>
            </a:r>
          </a:p>
          <a:p>
            <a:r>
              <a:rPr lang="en-US" dirty="0" smtClean="0"/>
              <a:t>Surgeons are among the most efficient in the world</a:t>
            </a:r>
          </a:p>
          <a:p>
            <a:r>
              <a:rPr lang="en-US" dirty="0" smtClean="0"/>
              <a:t>Conducts about 300,000 a year – about half are free</a:t>
            </a:r>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10</a:t>
            </a:fld>
            <a:endParaRPr lang="en-US"/>
          </a:p>
        </p:txBody>
      </p:sp>
    </p:spTree>
    <p:extLst>
      <p:ext uri="{BB962C8B-B14F-4D97-AF65-F5344CB8AC3E}">
        <p14:creationId xmlns:p14="http://schemas.microsoft.com/office/powerpoint/2010/main" val="3063863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1"/>
            <a:ext cx="9645614"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11</a:t>
            </a:fld>
            <a:endParaRPr lang="en-US"/>
          </a:p>
        </p:txBody>
      </p:sp>
    </p:spTree>
    <p:extLst>
      <p:ext uri="{BB962C8B-B14F-4D97-AF65-F5344CB8AC3E}">
        <p14:creationId xmlns:p14="http://schemas.microsoft.com/office/powerpoint/2010/main" val="877128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Aravind</a:t>
            </a:r>
            <a:r>
              <a:rPr lang="en-US" dirty="0" smtClean="0"/>
              <a:t> cont.</a:t>
            </a:r>
            <a:endParaRPr lang="en-US" dirty="0"/>
          </a:p>
        </p:txBody>
      </p:sp>
      <p:sp>
        <p:nvSpPr>
          <p:cNvPr id="3" name="Content Placeholder 2"/>
          <p:cNvSpPr>
            <a:spLocks noGrp="1"/>
          </p:cNvSpPr>
          <p:nvPr>
            <p:ph idx="1"/>
          </p:nvPr>
        </p:nvSpPr>
        <p:spPr/>
        <p:txBody>
          <a:bodyPr>
            <a:normAutofit lnSpcReduction="10000"/>
          </a:bodyPr>
          <a:lstStyle/>
          <a:p>
            <a:r>
              <a:rPr lang="en-US" dirty="0" smtClean="0"/>
              <a:t>45 M people in world are blind</a:t>
            </a:r>
          </a:p>
          <a:p>
            <a:r>
              <a:rPr lang="en-US" dirty="0" smtClean="0"/>
              <a:t>80% could be cured through surgery (cataract surgery)</a:t>
            </a:r>
          </a:p>
          <a:p>
            <a:r>
              <a:rPr lang="en-US" dirty="0" smtClean="0">
                <a:hlinkClick r:id="rId2"/>
              </a:rPr>
              <a:t>Dr. V </a:t>
            </a:r>
            <a:r>
              <a:rPr lang="en-US" dirty="0">
                <a:hlinkClick r:id="rId2"/>
              </a:rPr>
              <a:t>(G. </a:t>
            </a:r>
            <a:r>
              <a:rPr lang="en-US" dirty="0" err="1" smtClean="0">
                <a:hlinkClick r:id="rId2"/>
              </a:rPr>
              <a:t>Venkataswamy</a:t>
            </a:r>
            <a:r>
              <a:rPr lang="en-US" dirty="0" smtClean="0">
                <a:hlinkClick r:id="rId2"/>
              </a:rPr>
              <a:t>) founder </a:t>
            </a:r>
            <a:r>
              <a:rPr lang="en-US" dirty="0" smtClean="0"/>
              <a:t>– belief in the spirituality of service</a:t>
            </a:r>
          </a:p>
          <a:p>
            <a:r>
              <a:rPr lang="en-US" dirty="0" smtClean="0"/>
              <a:t>Embraces its mission by </a:t>
            </a:r>
          </a:p>
          <a:p>
            <a:pPr marL="118872" indent="0">
              <a:buNone/>
            </a:pPr>
            <a:r>
              <a:rPr lang="en-US" dirty="0" smtClean="0"/>
              <a:t>    pursuing efficiency the way </a:t>
            </a:r>
          </a:p>
          <a:p>
            <a:pPr marL="118872" indent="0">
              <a:buNone/>
            </a:pPr>
            <a:r>
              <a:rPr lang="en-US" dirty="0" smtClean="0"/>
              <a:t>    Goldman Sachs pursues profits</a:t>
            </a:r>
          </a:p>
          <a:p>
            <a:r>
              <a:rPr lang="en-US" dirty="0" smtClean="0"/>
              <a:t>Efficiency forces down the </a:t>
            </a:r>
          </a:p>
          <a:p>
            <a:pPr marL="118872" indent="0">
              <a:buNone/>
            </a:pPr>
            <a:r>
              <a:rPr lang="en-US" dirty="0" smtClean="0"/>
              <a:t>    cost of surgery</a:t>
            </a:r>
          </a:p>
          <a:p>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0775" y="4419600"/>
            <a:ext cx="3263225" cy="243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12</a:t>
            </a:fld>
            <a:endParaRPr lang="en-US"/>
          </a:p>
        </p:txBody>
      </p:sp>
    </p:spTree>
    <p:extLst>
      <p:ext uri="{BB962C8B-B14F-4D97-AF65-F5344CB8AC3E}">
        <p14:creationId xmlns:p14="http://schemas.microsoft.com/office/powerpoint/2010/main" val="3505855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Aravind</a:t>
            </a:r>
            <a:r>
              <a:rPr lang="en-US" dirty="0" smtClean="0"/>
              <a:t>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Ability to provide free surgeries was limited by high cost of intraocular lenses</a:t>
            </a:r>
          </a:p>
          <a:p>
            <a:r>
              <a:rPr lang="en-US" dirty="0" smtClean="0"/>
              <a:t>Help of American social entrepreneur, David Green</a:t>
            </a:r>
          </a:p>
          <a:p>
            <a:r>
              <a:rPr lang="en-US" dirty="0" smtClean="0"/>
              <a:t>Green collected 25,000 donated lenses a year – cost was $200 to buy</a:t>
            </a:r>
          </a:p>
          <a:p>
            <a:r>
              <a:rPr lang="en-US" dirty="0" smtClean="0"/>
              <a:t>Set up lens manufacturer on-site</a:t>
            </a:r>
          </a:p>
          <a:p>
            <a:r>
              <a:rPr lang="en-US" dirty="0" smtClean="0"/>
              <a:t>Business model enables company to scale – not dependent upon charity</a:t>
            </a:r>
          </a:p>
          <a:p>
            <a:r>
              <a:rPr lang="en-US" dirty="0" smtClean="0"/>
              <a:t>Squeezed out middlemen profits provides lenses for $2</a:t>
            </a: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13</a:t>
            </a:fld>
            <a:endParaRPr lang="en-US"/>
          </a:p>
        </p:txBody>
      </p:sp>
    </p:spTree>
    <p:extLst>
      <p:ext uri="{BB962C8B-B14F-4D97-AF65-F5344CB8AC3E}">
        <p14:creationId xmlns:p14="http://schemas.microsoft.com/office/powerpoint/2010/main" val="425789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Entrepreneurs Are:</a:t>
            </a:r>
            <a:endParaRPr lang="en-US" dirty="0"/>
          </a:p>
        </p:txBody>
      </p:sp>
      <p:sp>
        <p:nvSpPr>
          <p:cNvPr id="3" name="Content Placeholder 2"/>
          <p:cNvSpPr>
            <a:spLocks noGrp="1"/>
          </p:cNvSpPr>
          <p:nvPr>
            <p:ph idx="1"/>
          </p:nvPr>
        </p:nvSpPr>
        <p:spPr/>
        <p:txBody>
          <a:bodyPr/>
          <a:lstStyle/>
          <a:p>
            <a:r>
              <a:rPr lang="en-US" dirty="0" smtClean="0"/>
              <a:t>Ambitious</a:t>
            </a:r>
          </a:p>
          <a:p>
            <a:r>
              <a:rPr lang="en-US" dirty="0" smtClean="0"/>
              <a:t>Mission driven</a:t>
            </a:r>
          </a:p>
          <a:p>
            <a:r>
              <a:rPr lang="en-US" dirty="0" smtClean="0"/>
              <a:t>Strategic</a:t>
            </a:r>
          </a:p>
          <a:p>
            <a:r>
              <a:rPr lang="en-US" dirty="0" smtClean="0"/>
              <a:t>Resourceful</a:t>
            </a:r>
          </a:p>
          <a:p>
            <a:r>
              <a:rPr lang="en-US" dirty="0" smtClean="0"/>
              <a:t>Results oriented</a:t>
            </a:r>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14</a:t>
            </a:fld>
            <a:endParaRPr lang="en-US"/>
          </a:p>
        </p:txBody>
      </p:sp>
    </p:spTree>
    <p:extLst>
      <p:ext uri="{BB962C8B-B14F-4D97-AF65-F5344CB8AC3E}">
        <p14:creationId xmlns:p14="http://schemas.microsoft.com/office/powerpoint/2010/main" val="1033844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SEKEM</a:t>
            </a:r>
            <a:endParaRPr lang="en-US" dirty="0"/>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pPr marL="118872" indent="0">
              <a:buNone/>
            </a:pPr>
            <a:r>
              <a:rPr lang="en-US" dirty="0"/>
              <a:t>With a name that essentially means “vitality from the sun,” this Egyptian company has certainly lived up to its promise by continuously encouraging social, personal and environmental development. Since </a:t>
            </a:r>
            <a:r>
              <a:rPr lang="en-US" i="1" dirty="0"/>
              <a:t>SEKEM</a:t>
            </a:r>
            <a:r>
              <a:rPr lang="en-US" dirty="0"/>
              <a:t> was founded in 1977 by </a:t>
            </a:r>
            <a:r>
              <a:rPr lang="en-US" dirty="0">
                <a:hlinkClick r:id="rId3"/>
              </a:rPr>
              <a:t>Dr. Ibrahim </a:t>
            </a:r>
            <a:r>
              <a:rPr lang="en-US" dirty="0" err="1">
                <a:hlinkClick r:id="rId3"/>
              </a:rPr>
              <a:t>Abouleish</a:t>
            </a:r>
            <a:r>
              <a:rPr lang="en-US" dirty="0"/>
              <a:t>, a pharmacologist, it </a:t>
            </a:r>
            <a:r>
              <a:rPr lang="en-US" dirty="0" smtClean="0"/>
              <a:t>has:</a:t>
            </a:r>
            <a:endParaRPr lang="en-US" sz="3600" dirty="0"/>
          </a:p>
          <a:p>
            <a:r>
              <a:rPr lang="en-US" dirty="0" smtClean="0"/>
              <a:t>Produced </a:t>
            </a:r>
            <a:r>
              <a:rPr lang="en-US" dirty="0"/>
              <a:t>medicinal, herbal, gastronomical and aesthetically focused products that serve the needs of its </a:t>
            </a:r>
            <a:r>
              <a:rPr lang="en-US" dirty="0" smtClean="0"/>
              <a:t>customers</a:t>
            </a:r>
            <a:endParaRPr lang="en-US" sz="3600" dirty="0"/>
          </a:p>
          <a:p>
            <a:r>
              <a:rPr lang="en-US" dirty="0" smtClean="0"/>
              <a:t>Improved </a:t>
            </a:r>
            <a:r>
              <a:rPr lang="en-US" dirty="0"/>
              <a:t>the environment through biodynamic </a:t>
            </a:r>
            <a:r>
              <a:rPr lang="en-US" dirty="0" smtClean="0"/>
              <a:t>farms</a:t>
            </a:r>
          </a:p>
          <a:p>
            <a:r>
              <a:rPr lang="en-US" dirty="0" smtClean="0"/>
              <a:t>Built </a:t>
            </a:r>
            <a:r>
              <a:rPr lang="en-US" dirty="0"/>
              <a:t>an educational establishment for children to emphasize creativity and analytical </a:t>
            </a:r>
            <a:r>
              <a:rPr lang="en-US" dirty="0" smtClean="0"/>
              <a:t>thought</a:t>
            </a:r>
            <a:endParaRPr lang="en-US" sz="3600" dirty="0"/>
          </a:p>
          <a:p>
            <a:r>
              <a:rPr lang="en-US" dirty="0" smtClean="0"/>
              <a:t>Instituted </a:t>
            </a:r>
            <a:r>
              <a:rPr lang="en-US" dirty="0"/>
              <a:t>a healthcare center devoted to holistic medicine</a:t>
            </a:r>
            <a:endParaRPr lang="en-US" sz="3600" dirty="0"/>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15</a:t>
            </a:fld>
            <a:endParaRPr lang="en-US"/>
          </a:p>
        </p:txBody>
      </p:sp>
    </p:spTree>
    <p:extLst>
      <p:ext uri="{BB962C8B-B14F-4D97-AF65-F5344CB8AC3E}">
        <p14:creationId xmlns:p14="http://schemas.microsoft.com/office/powerpoint/2010/main" val="3565419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Amul</a:t>
            </a:r>
            <a:endParaRPr lang="en-US" dirty="0"/>
          </a:p>
        </p:txBody>
      </p:sp>
      <p:sp>
        <p:nvSpPr>
          <p:cNvPr id="3" name="Content Placeholder 2"/>
          <p:cNvSpPr>
            <a:spLocks noGrp="1"/>
          </p:cNvSpPr>
          <p:nvPr>
            <p:ph idx="1"/>
          </p:nvPr>
        </p:nvSpPr>
        <p:spPr/>
        <p:txBody>
          <a:bodyPr>
            <a:normAutofit fontScale="92500" lnSpcReduction="20000"/>
          </a:bodyPr>
          <a:lstStyle/>
          <a:p>
            <a:pPr marL="118872" indent="0">
              <a:buNone/>
            </a:pPr>
            <a:r>
              <a:rPr lang="en-US" dirty="0"/>
              <a:t>Founded in 1946, </a:t>
            </a:r>
            <a:r>
              <a:rPr lang="en-US" dirty="0" err="1"/>
              <a:t>Amul</a:t>
            </a:r>
            <a:r>
              <a:rPr lang="en-US" dirty="0"/>
              <a:t> was established initially as a reaction to unfair milk trade practices in India, inspiring local and marginalized farmers to form cooperatives independent from trade cartels. With the notable help of </a:t>
            </a:r>
            <a:r>
              <a:rPr lang="en-US" dirty="0" err="1"/>
              <a:t>Tribhuvandas</a:t>
            </a:r>
            <a:r>
              <a:rPr lang="en-US" dirty="0"/>
              <a:t> Patel and </a:t>
            </a:r>
            <a:r>
              <a:rPr lang="en-US" dirty="0" err="1"/>
              <a:t>Verghese</a:t>
            </a:r>
            <a:r>
              <a:rPr lang="en-US" dirty="0"/>
              <a:t> </a:t>
            </a:r>
            <a:r>
              <a:rPr lang="en-US" dirty="0" err="1"/>
              <a:t>Kurien</a:t>
            </a:r>
            <a:r>
              <a:rPr lang="en-US" dirty="0"/>
              <a:t>, the </a:t>
            </a:r>
            <a:r>
              <a:rPr lang="en-US" dirty="0" err="1"/>
              <a:t>Amul</a:t>
            </a:r>
            <a:r>
              <a:rPr lang="en-US" dirty="0"/>
              <a:t> cooperative model became so successful that it was eventually replicated all over India in 1965. </a:t>
            </a:r>
            <a:r>
              <a:rPr lang="en-US" dirty="0" err="1"/>
              <a:t>Amul</a:t>
            </a:r>
            <a:r>
              <a:rPr lang="en-US" dirty="0"/>
              <a:t> has since:</a:t>
            </a:r>
          </a:p>
          <a:p>
            <a:r>
              <a:rPr lang="en-US" dirty="0" smtClean="0"/>
              <a:t>Produced </a:t>
            </a:r>
            <a:r>
              <a:rPr lang="en-US" dirty="0"/>
              <a:t>excellent value for money food products for customers</a:t>
            </a:r>
          </a:p>
          <a:p>
            <a:r>
              <a:rPr lang="en-US" dirty="0" smtClean="0"/>
              <a:t>Created </a:t>
            </a:r>
            <a:r>
              <a:rPr lang="en-US" dirty="0"/>
              <a:t>a lucrative source of income for local dairy farmers in India</a:t>
            </a:r>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16</a:t>
            </a:fld>
            <a:endParaRPr lang="en-US"/>
          </a:p>
        </p:txBody>
      </p:sp>
    </p:spTree>
    <p:extLst>
      <p:ext uri="{BB962C8B-B14F-4D97-AF65-F5344CB8AC3E}">
        <p14:creationId xmlns:p14="http://schemas.microsoft.com/office/powerpoint/2010/main" val="65681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Fifteen</a:t>
            </a:r>
            <a:endParaRPr lang="en-US" dirty="0"/>
          </a:p>
        </p:txBody>
      </p:sp>
      <p:sp>
        <p:nvSpPr>
          <p:cNvPr id="3" name="Content Placeholder 2"/>
          <p:cNvSpPr>
            <a:spLocks noGrp="1"/>
          </p:cNvSpPr>
          <p:nvPr>
            <p:ph idx="1"/>
          </p:nvPr>
        </p:nvSpPr>
        <p:spPr/>
        <p:txBody>
          <a:bodyPr>
            <a:normAutofit fontScale="77500" lnSpcReduction="20000"/>
          </a:bodyPr>
          <a:lstStyle/>
          <a:p>
            <a:pPr marL="118872" indent="0">
              <a:buNone/>
            </a:pPr>
            <a:r>
              <a:rPr lang="en-US" dirty="0"/>
              <a:t>Founded by English celebrity chef Jamie Oliver in 2002, Fifteen started out as an ambitious effort to offer disadvantaged youths (aged 18-24) a means of creating better futures for themselves through the art of good food. The restaurant initiative was named for the 15 young people who originally entered apprenticeships under this program. Since the first establishment opened, Fifteen has:</a:t>
            </a:r>
          </a:p>
          <a:p>
            <a:r>
              <a:rPr lang="en-US" dirty="0" smtClean="0"/>
              <a:t>Delivered </a:t>
            </a:r>
            <a:r>
              <a:rPr lang="en-US" dirty="0"/>
              <a:t>delicious Italian food to patrons and opened two other restaurants in Amsterdam and Cornwall</a:t>
            </a:r>
          </a:p>
          <a:p>
            <a:r>
              <a:rPr lang="en-US" dirty="0" smtClean="0"/>
              <a:t>Trained </a:t>
            </a:r>
            <a:r>
              <a:rPr lang="en-US" dirty="0"/>
              <a:t>220 young locals in the art of cooking and hospitality and inspired many of its graduates to pursue successful careers in the restaurant business</a:t>
            </a:r>
          </a:p>
          <a:p>
            <a:r>
              <a:rPr lang="en-US" dirty="0" smtClean="0"/>
              <a:t>Reinforced </a:t>
            </a:r>
            <a:r>
              <a:rPr lang="en-US" dirty="0"/>
              <a:t>the value of local produce and cooking techniques</a:t>
            </a:r>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17</a:t>
            </a:fld>
            <a:endParaRPr lang="en-US"/>
          </a:p>
        </p:txBody>
      </p:sp>
    </p:spTree>
    <p:extLst>
      <p:ext uri="{BB962C8B-B14F-4D97-AF65-F5344CB8AC3E}">
        <p14:creationId xmlns:p14="http://schemas.microsoft.com/office/powerpoint/2010/main" val="396527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Ladakhi</a:t>
            </a:r>
            <a:r>
              <a:rPr lang="en-US" dirty="0"/>
              <a:t> Women’s Travel Company</a:t>
            </a:r>
          </a:p>
        </p:txBody>
      </p:sp>
      <p:sp>
        <p:nvSpPr>
          <p:cNvPr id="3" name="Content Placeholder 2"/>
          <p:cNvSpPr>
            <a:spLocks noGrp="1"/>
          </p:cNvSpPr>
          <p:nvPr>
            <p:ph idx="1"/>
          </p:nvPr>
        </p:nvSpPr>
        <p:spPr/>
        <p:txBody>
          <a:bodyPr>
            <a:normAutofit fontScale="77500" lnSpcReduction="20000"/>
          </a:bodyPr>
          <a:lstStyle/>
          <a:p>
            <a:pPr marL="118872" indent="0">
              <a:buNone/>
            </a:pPr>
            <a:r>
              <a:rPr lang="en-US" dirty="0"/>
              <a:t>Named for </a:t>
            </a:r>
            <a:r>
              <a:rPr lang="en-US" dirty="0" err="1"/>
              <a:t>Ladakh</a:t>
            </a:r>
            <a:r>
              <a:rPr lang="en-US" dirty="0"/>
              <a:t>, one of the most beautiful and fascinating places in northern India, the </a:t>
            </a:r>
            <a:r>
              <a:rPr lang="en-US" dirty="0" err="1"/>
              <a:t>Ladakhi</a:t>
            </a:r>
            <a:r>
              <a:rPr lang="en-US" dirty="0"/>
              <a:t> Women’s Travel Company is a travel agency made up of female trekkers and travel guides. It was founded by accomplished </a:t>
            </a:r>
            <a:r>
              <a:rPr lang="en-US" dirty="0" err="1"/>
              <a:t>Ladakhi</a:t>
            </a:r>
            <a:r>
              <a:rPr lang="en-US" dirty="0"/>
              <a:t> trekking guide </a:t>
            </a:r>
            <a:r>
              <a:rPr lang="en-US" dirty="0" err="1"/>
              <a:t>Thinlas</a:t>
            </a:r>
            <a:r>
              <a:rPr lang="en-US" dirty="0"/>
              <a:t> </a:t>
            </a:r>
            <a:r>
              <a:rPr lang="en-US" dirty="0" err="1"/>
              <a:t>Chorol</a:t>
            </a:r>
            <a:r>
              <a:rPr lang="en-US" dirty="0"/>
              <a:t> in 2009, defying trekking industry conventions that heavily favor </a:t>
            </a:r>
            <a:r>
              <a:rPr lang="en-US" dirty="0" err="1"/>
              <a:t>Ladakhi</a:t>
            </a:r>
            <a:r>
              <a:rPr lang="en-US" dirty="0"/>
              <a:t> males. Over the last few years, the </a:t>
            </a:r>
            <a:r>
              <a:rPr lang="en-US" dirty="0" err="1"/>
              <a:t>Ladakhi</a:t>
            </a:r>
            <a:r>
              <a:rPr lang="en-US" dirty="0"/>
              <a:t> Women’s Travel Company has:</a:t>
            </a:r>
          </a:p>
          <a:p>
            <a:r>
              <a:rPr lang="en-US" dirty="0" smtClean="0"/>
              <a:t>Organized </a:t>
            </a:r>
            <a:r>
              <a:rPr lang="en-US" dirty="0"/>
              <a:t>educational and ecologically friendly tours, treks and homestays for travelers and tourists</a:t>
            </a:r>
          </a:p>
          <a:p>
            <a:r>
              <a:rPr lang="en-US" dirty="0" smtClean="0"/>
              <a:t>Inspired </a:t>
            </a:r>
            <a:r>
              <a:rPr lang="en-US" dirty="0" err="1"/>
              <a:t>Ladakhi</a:t>
            </a:r>
            <a:r>
              <a:rPr lang="en-US" dirty="0"/>
              <a:t> women to prove that they are equally talented in serving as tour guides in their hometown</a:t>
            </a:r>
          </a:p>
          <a:p>
            <a:r>
              <a:rPr lang="en-US" dirty="0" smtClean="0"/>
              <a:t>Encouraged </a:t>
            </a:r>
            <a:r>
              <a:rPr lang="en-US" dirty="0"/>
              <a:t>local economic growth by allowing women to find work within </a:t>
            </a:r>
            <a:r>
              <a:rPr lang="en-US" dirty="0" err="1"/>
              <a:t>Ladakh</a:t>
            </a:r>
            <a:endParaRPr lang="en-US" dirty="0"/>
          </a:p>
          <a:p>
            <a:pPr marL="118872" indent="0">
              <a:buNone/>
            </a:pP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18</a:t>
            </a:fld>
            <a:endParaRPr lang="en-US"/>
          </a:p>
        </p:txBody>
      </p:sp>
    </p:spTree>
    <p:extLst>
      <p:ext uri="{BB962C8B-B14F-4D97-AF65-F5344CB8AC3E}">
        <p14:creationId xmlns:p14="http://schemas.microsoft.com/office/powerpoint/2010/main" val="1970415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Jaipur Rugs</a:t>
            </a:r>
          </a:p>
        </p:txBody>
      </p:sp>
      <p:sp>
        <p:nvSpPr>
          <p:cNvPr id="3" name="Content Placeholder 2"/>
          <p:cNvSpPr>
            <a:spLocks noGrp="1"/>
          </p:cNvSpPr>
          <p:nvPr>
            <p:ph idx="1"/>
          </p:nvPr>
        </p:nvSpPr>
        <p:spPr/>
        <p:txBody>
          <a:bodyPr>
            <a:normAutofit fontScale="77500" lnSpcReduction="20000"/>
          </a:bodyPr>
          <a:lstStyle/>
          <a:p>
            <a:pPr marL="118872" indent="0">
              <a:buNone/>
            </a:pPr>
            <a:r>
              <a:rPr lang="en-US" dirty="0"/>
              <a:t>Starting out in Jaipur, India and currently operating from Atlanta, Georgia, Jaipur Rugs is a primarily focused on producing high-quality and socially responsible floor coverings. Founded by NK </a:t>
            </a:r>
            <a:r>
              <a:rPr lang="en-US" dirty="0" err="1"/>
              <a:t>Chaudhary</a:t>
            </a:r>
            <a:r>
              <a:rPr lang="en-US" dirty="0"/>
              <a:t> in 1978, this company elevated the art of knotted carpet weaving by nurturing it at the grassroots level and empowering local artisans by directly connecting them to the global market. Thus far, Jaipur Rugs has:</a:t>
            </a:r>
          </a:p>
          <a:p>
            <a:r>
              <a:rPr lang="en-US" dirty="0" smtClean="0"/>
              <a:t>Produced </a:t>
            </a:r>
            <a:r>
              <a:rPr lang="en-US" dirty="0"/>
              <a:t>breathtaking, well-crafted handmade rugs for discerning customers</a:t>
            </a:r>
          </a:p>
          <a:p>
            <a:r>
              <a:rPr lang="en-US" dirty="0" smtClean="0"/>
              <a:t>Continued </a:t>
            </a:r>
            <a:r>
              <a:rPr lang="en-US" dirty="0"/>
              <a:t>to connect gifted rug makers to consumers</a:t>
            </a:r>
          </a:p>
          <a:p>
            <a:r>
              <a:rPr lang="en-US" dirty="0" smtClean="0"/>
              <a:t>Sponsored </a:t>
            </a:r>
            <a:r>
              <a:rPr lang="en-US" dirty="0"/>
              <a:t>health, literacy, vocational, legal, financial and entrepreneurial initiatives to inspire progress in communities where their artisans work and live</a:t>
            </a:r>
          </a:p>
          <a:p>
            <a:pPr marL="118872" indent="0">
              <a:buNone/>
            </a:pP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19</a:t>
            </a:fld>
            <a:endParaRPr lang="en-US"/>
          </a:p>
        </p:txBody>
      </p:sp>
    </p:spTree>
    <p:extLst>
      <p:ext uri="{BB962C8B-B14F-4D97-AF65-F5344CB8AC3E}">
        <p14:creationId xmlns:p14="http://schemas.microsoft.com/office/powerpoint/2010/main" val="2815984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Council for Economic Education Conference</a:t>
            </a:r>
            <a:endParaRPr lang="en-US" dirty="0"/>
          </a:p>
        </p:txBody>
      </p:sp>
      <p:sp>
        <p:nvSpPr>
          <p:cNvPr id="5" name="Text Placeholder 4"/>
          <p:cNvSpPr>
            <a:spLocks noGrp="1"/>
          </p:cNvSpPr>
          <p:nvPr>
            <p:ph type="body" idx="1"/>
          </p:nvPr>
        </p:nvSpPr>
        <p:spPr/>
        <p:txBody>
          <a:bodyPr/>
          <a:lstStyle/>
          <a:p>
            <a:r>
              <a:rPr lang="en-US" dirty="0" smtClean="0"/>
              <a:t>October 2012</a:t>
            </a:r>
            <a:endParaRPr lang="en-US" dirty="0"/>
          </a:p>
        </p:txBody>
      </p:sp>
      <p:sp>
        <p:nvSpPr>
          <p:cNvPr id="6" name="TextBox 5"/>
          <p:cNvSpPr txBox="1"/>
          <p:nvPr/>
        </p:nvSpPr>
        <p:spPr>
          <a:xfrm>
            <a:off x="609600" y="3048000"/>
            <a:ext cx="4953000" cy="1323439"/>
          </a:xfrm>
          <a:prstGeom prst="rect">
            <a:avLst/>
          </a:prstGeom>
          <a:noFill/>
        </p:spPr>
        <p:txBody>
          <a:bodyPr wrap="square" rtlCol="0">
            <a:spAutoFit/>
          </a:bodyPr>
          <a:lstStyle/>
          <a:p>
            <a:r>
              <a:rPr lang="en-US" sz="2000" dirty="0" smtClean="0"/>
              <a:t>Ms. Heather </a:t>
            </a:r>
            <a:r>
              <a:rPr lang="en-US" sz="2000" dirty="0" err="1" smtClean="0"/>
              <a:t>Grosze</a:t>
            </a:r>
            <a:r>
              <a:rPr lang="en-US" sz="2000" dirty="0" smtClean="0"/>
              <a:t>, MAEEE </a:t>
            </a:r>
          </a:p>
          <a:p>
            <a:r>
              <a:rPr lang="en-US" sz="2000" dirty="0" smtClean="0"/>
              <a:t>Business Education</a:t>
            </a:r>
          </a:p>
          <a:p>
            <a:r>
              <a:rPr lang="en-US" sz="2000" dirty="0" smtClean="0"/>
              <a:t>Heritage High School</a:t>
            </a:r>
          </a:p>
          <a:p>
            <a:r>
              <a:rPr lang="en-US" sz="2000" dirty="0" smtClean="0"/>
              <a:t>Rogers Public Schools</a:t>
            </a:r>
            <a:endParaRPr lang="en-US" sz="2000" dirty="0"/>
          </a:p>
        </p:txBody>
      </p:sp>
      <p:sp>
        <p:nvSpPr>
          <p:cNvPr id="7" name="TextBox 6"/>
          <p:cNvSpPr txBox="1"/>
          <p:nvPr/>
        </p:nvSpPr>
        <p:spPr>
          <a:xfrm>
            <a:off x="685800" y="4743271"/>
            <a:ext cx="4876800" cy="1200329"/>
          </a:xfrm>
          <a:prstGeom prst="rect">
            <a:avLst/>
          </a:prstGeom>
          <a:noFill/>
        </p:spPr>
        <p:txBody>
          <a:bodyPr wrap="square" rtlCol="0">
            <a:spAutoFit/>
          </a:bodyPr>
          <a:lstStyle/>
          <a:p>
            <a:r>
              <a:rPr lang="en-US" dirty="0" smtClean="0"/>
              <a:t>Dr. Rita </a:t>
            </a:r>
            <a:r>
              <a:rPr lang="en-US" dirty="0" err="1" smtClean="0"/>
              <a:t>Littrell</a:t>
            </a:r>
            <a:endParaRPr lang="en-US" dirty="0" smtClean="0"/>
          </a:p>
          <a:p>
            <a:r>
              <a:rPr lang="en-US" dirty="0" smtClean="0"/>
              <a:t>Bessie B. Moore Center for Economic Education</a:t>
            </a:r>
          </a:p>
          <a:p>
            <a:r>
              <a:rPr lang="en-US" dirty="0" smtClean="0"/>
              <a:t>Sam M. Walton College of Business</a:t>
            </a:r>
          </a:p>
          <a:p>
            <a:r>
              <a:rPr lang="en-US" dirty="0" smtClean="0"/>
              <a:t>University of Arkansas</a:t>
            </a:r>
            <a:endParaRPr lang="en-US" dirty="0"/>
          </a:p>
        </p:txBody>
      </p:sp>
      <p:sp>
        <p:nvSpPr>
          <p:cNvPr id="8" name="Footer Placeholder 7"/>
          <p:cNvSpPr>
            <a:spLocks noGrp="1"/>
          </p:cNvSpPr>
          <p:nvPr>
            <p:ph type="ftr" sz="quarter" idx="11"/>
          </p:nvPr>
        </p:nvSpPr>
        <p:spPr/>
        <p:txBody>
          <a:bodyPr/>
          <a:lstStyle/>
          <a:p>
            <a:r>
              <a:rPr lang="en-US" smtClean="0"/>
              <a:t>bmcee.uark.edu</a:t>
            </a:r>
            <a:endParaRPr lang="en-US"/>
          </a:p>
        </p:txBody>
      </p:sp>
      <p:sp>
        <p:nvSpPr>
          <p:cNvPr id="9" name="Slide Number Placeholder 8"/>
          <p:cNvSpPr>
            <a:spLocks noGrp="1"/>
          </p:cNvSpPr>
          <p:nvPr>
            <p:ph type="sldNum" sz="quarter" idx="12"/>
          </p:nvPr>
        </p:nvSpPr>
        <p:spPr/>
        <p:txBody>
          <a:bodyPr/>
          <a:lstStyle/>
          <a:p>
            <a:fld id="{9CF48542-CCA2-4A19-96C7-4A7DFD71645D}" type="slidenum">
              <a:rPr lang="en-US" smtClean="0"/>
              <a:t>2</a:t>
            </a:fld>
            <a:endParaRPr lang="en-US"/>
          </a:p>
        </p:txBody>
      </p:sp>
    </p:spTree>
    <p:extLst>
      <p:ext uri="{BB962C8B-B14F-4D97-AF65-F5344CB8AC3E}">
        <p14:creationId xmlns:p14="http://schemas.microsoft.com/office/powerpoint/2010/main" val="3074374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Examples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u="sng" dirty="0" err="1">
                <a:hlinkClick r:id="rId2" tooltip="Istvan Aba-Horvath (page does not exist)"/>
              </a:rPr>
              <a:t>Istvan</a:t>
            </a:r>
            <a:r>
              <a:rPr lang="en-US" u="sng" dirty="0">
                <a:hlinkClick r:id="rId2" tooltip="Istvan Aba-Horvath (page does not exist)"/>
              </a:rPr>
              <a:t> Aba-Horvath</a:t>
            </a:r>
            <a:r>
              <a:rPr lang="en-US" dirty="0"/>
              <a:t>: Based in Hungary, Aba-Horvath's mission is to aid </a:t>
            </a:r>
            <a:r>
              <a:rPr lang="en-US" u="sng" dirty="0">
                <a:hlinkClick r:id="rId3" tooltip="Romani people"/>
              </a:rPr>
              <a:t>Roma</a:t>
            </a:r>
            <a:r>
              <a:rPr lang="en-US" dirty="0"/>
              <a:t> children in getting an education and simultaneously earning money. </a:t>
            </a:r>
            <a:r>
              <a:rPr lang="en-US" u="sng" dirty="0">
                <a:hlinkClick r:id="rId4"/>
              </a:rPr>
              <a:t>http://www.romacentrum.hu/kozhaz/debrecen</a:t>
            </a:r>
            <a:endParaRPr lang="en-US" dirty="0"/>
          </a:p>
          <a:p>
            <a:pPr lvl="0"/>
            <a:r>
              <a:rPr lang="en-US" u="sng" dirty="0">
                <a:hlinkClick r:id="rId5" tooltip="Mohammed Bah Abba"/>
              </a:rPr>
              <a:t>Mohammed Bah Abba</a:t>
            </a:r>
            <a:r>
              <a:rPr lang="en-US" dirty="0"/>
              <a:t>: Bah Abba has "resurrected" a form of pottery that was originally used in ancient Egypt. This pottery has allowed people to keep their food fresh in the harsh climate of Nigeria.</a:t>
            </a:r>
          </a:p>
          <a:p>
            <a:pPr lvl="0"/>
            <a:r>
              <a:rPr lang="en-US" u="sng" dirty="0" err="1">
                <a:hlinkClick r:id="rId6" tooltip="Abbass Abbass (page does not exist)"/>
              </a:rPr>
              <a:t>Abbass</a:t>
            </a:r>
            <a:r>
              <a:rPr lang="en-US" u="sng" dirty="0">
                <a:hlinkClick r:id="rId6" tooltip="Abbass Abbass (page does not exist)"/>
              </a:rPr>
              <a:t> </a:t>
            </a:r>
            <a:r>
              <a:rPr lang="en-US" u="sng" dirty="0" err="1">
                <a:hlinkClick r:id="rId6" tooltip="Abbass Abbass (page does not exist)"/>
              </a:rPr>
              <a:t>Abbass</a:t>
            </a:r>
            <a:r>
              <a:rPr lang="en-US" dirty="0"/>
              <a:t>: </a:t>
            </a:r>
            <a:r>
              <a:rPr lang="en-US" dirty="0" err="1"/>
              <a:t>Abbass</a:t>
            </a:r>
            <a:r>
              <a:rPr lang="en-US" dirty="0"/>
              <a:t> started </a:t>
            </a:r>
            <a:r>
              <a:rPr lang="en-US" u="sng" dirty="0" err="1">
                <a:hlinkClick r:id="rId7" tooltip="AlManarah (page does not exist)"/>
              </a:rPr>
              <a:t>AlManarah</a:t>
            </a:r>
            <a:r>
              <a:rPr lang="en-US" dirty="0"/>
              <a:t> in 2005, an organization centered in Israel. His mission is to stop discrimination against disabled people in his country.</a:t>
            </a:r>
          </a:p>
          <a:p>
            <a:pPr lvl="0"/>
            <a:r>
              <a:rPr lang="en-US" u="sng" dirty="0">
                <a:hlinkClick r:id="rId8" tooltip="Rafael Alvarez"/>
              </a:rPr>
              <a:t>Rafael Alvarez</a:t>
            </a:r>
            <a:r>
              <a:rPr lang="en-US" dirty="0"/>
              <a:t>: Alvarez's goal is to help American youth extend their outlook beyond graduation from high school to highly skilled jobs by training students with the skills they need to do so. He accomplishes this goal through his organization, </a:t>
            </a:r>
            <a:r>
              <a:rPr lang="en-US" u="sng" dirty="0" err="1">
                <a:hlinkClick r:id="rId9" tooltip="Genesys Works"/>
              </a:rPr>
              <a:t>Genesys</a:t>
            </a:r>
            <a:r>
              <a:rPr lang="en-US" u="sng" dirty="0">
                <a:hlinkClick r:id="rId9" tooltip="Genesys Works"/>
              </a:rPr>
              <a:t> Works</a:t>
            </a:r>
            <a:r>
              <a:rPr lang="en-US" dirty="0"/>
              <a:t>. </a:t>
            </a:r>
            <a:r>
              <a:rPr lang="en-US" u="sng" dirty="0">
                <a:hlinkClick r:id="rId10"/>
              </a:rPr>
              <a:t>http://www.genesysworks.org/</a:t>
            </a:r>
            <a:endParaRPr lang="en-US" dirty="0"/>
          </a:p>
          <a:p>
            <a:pPr lvl="0"/>
            <a:r>
              <a:rPr lang="en-US" u="sng" dirty="0">
                <a:hlinkClick r:id="rId11" tooltip="Anita Ahuja (page does not exist)"/>
              </a:rPr>
              <a:t>Anita </a:t>
            </a:r>
            <a:r>
              <a:rPr lang="en-US" u="sng" dirty="0" err="1">
                <a:hlinkClick r:id="rId11" tooltip="Anita Ahuja (page does not exist)"/>
              </a:rPr>
              <a:t>Ahuja</a:t>
            </a:r>
            <a:r>
              <a:rPr lang="en-US" dirty="0"/>
              <a:t>: In India, </a:t>
            </a:r>
            <a:r>
              <a:rPr lang="en-US" dirty="0" err="1"/>
              <a:t>Ahuja</a:t>
            </a:r>
            <a:r>
              <a:rPr lang="en-US" dirty="0"/>
              <a:t> has addressed problems of waste, sanitation, and unemployment into a social entrepreneurial organization. Her business produces high-end accessories, such as wallets and purses, out of plastic waste. </a:t>
            </a:r>
            <a:r>
              <a:rPr lang="en-US" u="sng" dirty="0">
                <a:hlinkClick r:id="rId12"/>
              </a:rPr>
              <a:t>http://www.conserveindia.org/</a:t>
            </a:r>
            <a:endParaRPr lang="en-US" dirty="0"/>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20</a:t>
            </a:fld>
            <a:endParaRPr lang="en-US"/>
          </a:p>
        </p:txBody>
      </p:sp>
    </p:spTree>
    <p:extLst>
      <p:ext uri="{BB962C8B-B14F-4D97-AF65-F5344CB8AC3E}">
        <p14:creationId xmlns:p14="http://schemas.microsoft.com/office/powerpoint/2010/main" val="4267822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Organizations</a:t>
            </a:r>
            <a:endParaRPr lang="en-US" dirty="0"/>
          </a:p>
        </p:txBody>
      </p:sp>
      <p:sp>
        <p:nvSpPr>
          <p:cNvPr id="3" name="Content Placeholder 2"/>
          <p:cNvSpPr>
            <a:spLocks noGrp="1"/>
          </p:cNvSpPr>
          <p:nvPr>
            <p:ph idx="1"/>
          </p:nvPr>
        </p:nvSpPr>
        <p:spPr/>
        <p:txBody>
          <a:bodyPr/>
          <a:lstStyle/>
          <a:p>
            <a:r>
              <a:rPr lang="en-US" dirty="0" err="1" smtClean="0"/>
              <a:t>Ashoka</a:t>
            </a:r>
            <a:r>
              <a:rPr lang="en-US" dirty="0" smtClean="0"/>
              <a:t>: Innovators for the Public</a:t>
            </a:r>
          </a:p>
          <a:p>
            <a:r>
              <a:rPr lang="en-US" dirty="0" err="1" smtClean="0"/>
              <a:t>Skoll</a:t>
            </a:r>
            <a:r>
              <a:rPr lang="en-US" dirty="0" smtClean="0"/>
              <a:t> Foundation (created by eBay’s first president)</a:t>
            </a:r>
          </a:p>
          <a:p>
            <a:r>
              <a:rPr lang="en-US" dirty="0" smtClean="0"/>
              <a:t>Schwab Foundation for Social Entrepreneurship</a:t>
            </a:r>
          </a:p>
          <a:p>
            <a:r>
              <a:rPr lang="en-US" dirty="0" smtClean="0"/>
              <a:t>Canadian Social Entrepreneurship Foundation</a:t>
            </a: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21</a:t>
            </a:fld>
            <a:endParaRPr lang="en-US"/>
          </a:p>
        </p:txBody>
      </p:sp>
    </p:spTree>
    <p:extLst>
      <p:ext uri="{BB962C8B-B14F-4D97-AF65-F5344CB8AC3E}">
        <p14:creationId xmlns:p14="http://schemas.microsoft.com/office/powerpoint/2010/main" val="28006916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Partners</a:t>
            </a:r>
            <a:endParaRPr lang="en-US" dirty="0"/>
          </a:p>
        </p:txBody>
      </p:sp>
      <p:sp>
        <p:nvSpPr>
          <p:cNvPr id="3" name="Content Placeholder 2"/>
          <p:cNvSpPr>
            <a:spLocks noGrp="1"/>
          </p:cNvSpPr>
          <p:nvPr>
            <p:ph idx="1"/>
          </p:nvPr>
        </p:nvSpPr>
        <p:spPr/>
        <p:txBody>
          <a:bodyPr/>
          <a:lstStyle/>
          <a:p>
            <a:r>
              <a:rPr lang="en-US" dirty="0" smtClean="0"/>
              <a:t>Sundance Institute</a:t>
            </a:r>
          </a:p>
          <a:p>
            <a:r>
              <a:rPr lang="en-US" dirty="0" smtClean="0"/>
              <a:t>Frontline World</a:t>
            </a:r>
          </a:p>
          <a:p>
            <a:r>
              <a:rPr lang="en-US" dirty="0" smtClean="0"/>
              <a:t>News Hour with Jim Lehrer</a:t>
            </a:r>
          </a:p>
          <a:p>
            <a:pPr marL="118872" indent="0">
              <a:buNone/>
            </a:pP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22</a:t>
            </a:fld>
            <a:endParaRPr lang="en-US"/>
          </a:p>
        </p:txBody>
      </p:sp>
    </p:spTree>
    <p:extLst>
      <p:ext uri="{BB962C8B-B14F-4D97-AF65-F5344CB8AC3E}">
        <p14:creationId xmlns:p14="http://schemas.microsoft.com/office/powerpoint/2010/main" val="386330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Entrepreneurship</a:t>
            </a:r>
            <a:endParaRPr lang="en-US" dirty="0"/>
          </a:p>
        </p:txBody>
      </p:sp>
      <p:sp>
        <p:nvSpPr>
          <p:cNvPr id="3" name="Content Placeholder 2"/>
          <p:cNvSpPr>
            <a:spLocks noGrp="1"/>
          </p:cNvSpPr>
          <p:nvPr>
            <p:ph idx="1"/>
          </p:nvPr>
        </p:nvSpPr>
        <p:spPr/>
        <p:txBody>
          <a:bodyPr>
            <a:normAutofit lnSpcReduction="10000"/>
          </a:bodyPr>
          <a:lstStyle/>
          <a:p>
            <a:r>
              <a:rPr lang="en-US" dirty="0" smtClean="0"/>
              <a:t>Engaging youth voice in solving social problems</a:t>
            </a:r>
          </a:p>
          <a:p>
            <a:r>
              <a:rPr lang="en-US" dirty="0" smtClean="0"/>
              <a:t>Young Social Pioneers – Australia</a:t>
            </a:r>
          </a:p>
          <a:p>
            <a:r>
              <a:rPr lang="en-US" dirty="0" smtClean="0"/>
              <a:t>About Face International – interest free loans and mentoring to middle, high school, and college students</a:t>
            </a:r>
          </a:p>
          <a:p>
            <a:r>
              <a:rPr lang="en-US" dirty="0" smtClean="0"/>
              <a:t>National Social Entrepreneurship Forum – Indian Universities and youth</a:t>
            </a:r>
          </a:p>
          <a:p>
            <a:r>
              <a:rPr lang="en-US" dirty="0" smtClean="0"/>
              <a:t>BILGI Young Social Entrepreneur Awards – </a:t>
            </a:r>
            <a:r>
              <a:rPr lang="en-US" dirty="0" err="1" smtClean="0"/>
              <a:t>Instanbul</a:t>
            </a:r>
            <a:endParaRPr lang="en-US" dirty="0" smtClean="0"/>
          </a:p>
          <a:p>
            <a:pPr marL="118872" indent="0">
              <a:buNone/>
            </a:pP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23</a:t>
            </a:fld>
            <a:endParaRPr lang="en-US"/>
          </a:p>
        </p:txBody>
      </p:sp>
    </p:spTree>
    <p:extLst>
      <p:ext uri="{BB962C8B-B14F-4D97-AF65-F5344CB8AC3E}">
        <p14:creationId xmlns:p14="http://schemas.microsoft.com/office/powerpoint/2010/main" val="8770065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Publicity</a:t>
            </a:r>
            <a:endParaRPr lang="en-US" dirty="0"/>
          </a:p>
        </p:txBody>
      </p:sp>
      <p:sp>
        <p:nvSpPr>
          <p:cNvPr id="3" name="Content Placeholder 2"/>
          <p:cNvSpPr>
            <a:spLocks noGrp="1"/>
          </p:cNvSpPr>
          <p:nvPr>
            <p:ph idx="1"/>
          </p:nvPr>
        </p:nvSpPr>
        <p:spPr/>
        <p:txBody>
          <a:bodyPr/>
          <a:lstStyle/>
          <a:p>
            <a:r>
              <a:rPr lang="en-US" dirty="0" smtClean="0"/>
              <a:t>Fast Company Magazine – top 25 social entrepreneurs</a:t>
            </a:r>
          </a:p>
          <a:p>
            <a:r>
              <a:rPr lang="en-US" dirty="0" smtClean="0"/>
              <a:t>BusinessWeek – 25 most promising social entrepreneurs</a:t>
            </a: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24</a:t>
            </a:fld>
            <a:endParaRPr lang="en-US"/>
          </a:p>
        </p:txBody>
      </p:sp>
    </p:spTree>
    <p:extLst>
      <p:ext uri="{BB962C8B-B14F-4D97-AF65-F5344CB8AC3E}">
        <p14:creationId xmlns:p14="http://schemas.microsoft.com/office/powerpoint/2010/main" val="500766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r>
              <a:rPr lang="en-US" dirty="0" smtClean="0"/>
              <a:t>Bessie B. Moore Center for Economic Education</a:t>
            </a:r>
            <a:endParaRPr lang="en-US" dirty="0"/>
          </a:p>
        </p:txBody>
      </p:sp>
      <p:sp>
        <p:nvSpPr>
          <p:cNvPr id="6" name="Footer Placeholder 5"/>
          <p:cNvSpPr>
            <a:spLocks noGrp="1"/>
          </p:cNvSpPr>
          <p:nvPr>
            <p:ph type="ftr" sz="quarter" idx="11"/>
          </p:nvPr>
        </p:nvSpPr>
        <p:spPr/>
        <p:txBody>
          <a:bodyPr/>
          <a:lstStyle/>
          <a:p>
            <a:pPr algn="r"/>
            <a:r>
              <a:rPr lang="en-US" sz="1400" dirty="0" smtClean="0"/>
              <a:t>©bmcee.uark.edu</a:t>
            </a:r>
            <a:endParaRPr lang="en-US" sz="1400" dirty="0"/>
          </a:p>
        </p:txBody>
      </p:sp>
      <p:sp>
        <p:nvSpPr>
          <p:cNvPr id="7" name="Slide Number Placeholder 6"/>
          <p:cNvSpPr>
            <a:spLocks noGrp="1"/>
          </p:cNvSpPr>
          <p:nvPr>
            <p:ph type="sldNum" sz="quarter" idx="12"/>
          </p:nvPr>
        </p:nvSpPr>
        <p:spPr/>
        <p:txBody>
          <a:bodyPr/>
          <a:lstStyle/>
          <a:p>
            <a:fld id="{9CF48542-CCA2-4A19-96C7-4A7DFD71645D}" type="slidenum">
              <a:rPr lang="en-US" smtClean="0"/>
              <a:t>25</a:t>
            </a:fld>
            <a:endParaRPr lang="en-US"/>
          </a:p>
        </p:txBody>
      </p:sp>
    </p:spTree>
    <p:extLst>
      <p:ext uri="{BB962C8B-B14F-4D97-AF65-F5344CB8AC3E}">
        <p14:creationId xmlns:p14="http://schemas.microsoft.com/office/powerpoint/2010/main" val="12632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Entrepreneurship</a:t>
            </a:r>
            <a:endParaRPr lang="en-US" dirty="0"/>
          </a:p>
        </p:txBody>
      </p:sp>
      <p:sp>
        <p:nvSpPr>
          <p:cNvPr id="3" name="Content Placeholder 2"/>
          <p:cNvSpPr>
            <a:spLocks noGrp="1"/>
          </p:cNvSpPr>
          <p:nvPr>
            <p:ph idx="1"/>
          </p:nvPr>
        </p:nvSpPr>
        <p:spPr/>
        <p:txBody>
          <a:bodyPr/>
          <a:lstStyle/>
          <a:p>
            <a:r>
              <a:rPr lang="en-US" dirty="0"/>
              <a:t>Recognized the market opportunities.</a:t>
            </a:r>
          </a:p>
          <a:p>
            <a:r>
              <a:rPr lang="en-US" dirty="0" smtClean="0"/>
              <a:t>Person who organizes the factors of production to produce a good or service.  </a:t>
            </a:r>
            <a:endParaRPr lang="en-US" dirty="0"/>
          </a:p>
          <a:p>
            <a:r>
              <a:rPr lang="en-US" dirty="0" smtClean="0"/>
              <a:t>Takes the risk.</a:t>
            </a:r>
          </a:p>
          <a:p>
            <a:r>
              <a:rPr lang="en-US" dirty="0" smtClean="0"/>
              <a:t>Works to produce the best product at the lowest cost in order to increase the profit margin and to be competitive.</a:t>
            </a:r>
          </a:p>
          <a:p>
            <a:r>
              <a:rPr lang="en-US" b="1" dirty="0">
                <a:solidFill>
                  <a:schemeClr val="accent1">
                    <a:lumMod val="75000"/>
                  </a:schemeClr>
                </a:solidFill>
              </a:rPr>
              <a:t>Motivated by profit.</a:t>
            </a:r>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3</a:t>
            </a:fld>
            <a:endParaRPr lang="en-US"/>
          </a:p>
        </p:txBody>
      </p:sp>
    </p:spTree>
    <p:extLst>
      <p:ext uri="{BB962C8B-B14F-4D97-AF65-F5344CB8AC3E}">
        <p14:creationId xmlns:p14="http://schemas.microsoft.com/office/powerpoint/2010/main" val="3178057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Entrepreneurship</a:t>
            </a:r>
            <a:endParaRPr lang="en-US" dirty="0"/>
          </a:p>
        </p:txBody>
      </p:sp>
      <p:sp>
        <p:nvSpPr>
          <p:cNvPr id="3" name="Content Placeholder 2"/>
          <p:cNvSpPr>
            <a:spLocks noGrp="1"/>
          </p:cNvSpPr>
          <p:nvPr>
            <p:ph idx="1"/>
          </p:nvPr>
        </p:nvSpPr>
        <p:spPr/>
        <p:txBody>
          <a:bodyPr>
            <a:normAutofit fontScale="92500"/>
          </a:bodyPr>
          <a:lstStyle/>
          <a:p>
            <a:r>
              <a:rPr lang="en-US" dirty="0"/>
              <a:t>Recognizes the social opportunities.</a:t>
            </a:r>
          </a:p>
          <a:p>
            <a:r>
              <a:rPr lang="en-US" dirty="0" smtClean="0"/>
              <a:t>Person who organizes the factors of production to produce a good or service that benefits humankind.  </a:t>
            </a:r>
            <a:endParaRPr lang="en-US" dirty="0"/>
          </a:p>
          <a:p>
            <a:r>
              <a:rPr lang="en-US" dirty="0" smtClean="0"/>
              <a:t>Takes the risk.</a:t>
            </a:r>
          </a:p>
          <a:p>
            <a:r>
              <a:rPr lang="en-US" dirty="0" smtClean="0"/>
              <a:t>Works to produce the best product at the lowest cost in order to provide more or to use any profit to produce support the organization.</a:t>
            </a:r>
          </a:p>
          <a:p>
            <a:r>
              <a:rPr lang="en-US" b="1" i="1" dirty="0">
                <a:solidFill>
                  <a:schemeClr val="accent1">
                    <a:lumMod val="75000"/>
                  </a:schemeClr>
                </a:solidFill>
              </a:rPr>
              <a:t>Motivated by opportunity to make a difference</a:t>
            </a:r>
            <a:r>
              <a:rPr lang="en-US" b="1" i="1" dirty="0" smtClean="0">
                <a:solidFill>
                  <a:schemeClr val="accent1">
                    <a:lumMod val="75000"/>
                  </a:schemeClr>
                </a:solidFill>
              </a:rPr>
              <a:t>.</a:t>
            </a:r>
            <a:endParaRPr lang="en-US" b="1" i="1"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4</a:t>
            </a:fld>
            <a:endParaRPr lang="en-US"/>
          </a:p>
        </p:txBody>
      </p:sp>
    </p:spTree>
    <p:extLst>
      <p:ext uri="{BB962C8B-B14F-4D97-AF65-F5344CB8AC3E}">
        <p14:creationId xmlns:p14="http://schemas.microsoft.com/office/powerpoint/2010/main" val="1224492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Entrepreneurship</a:t>
            </a:r>
            <a:endParaRPr lang="en-US" dirty="0"/>
          </a:p>
        </p:txBody>
      </p:sp>
      <p:sp>
        <p:nvSpPr>
          <p:cNvPr id="3" name="Content Placeholder 2"/>
          <p:cNvSpPr>
            <a:spLocks noGrp="1"/>
          </p:cNvSpPr>
          <p:nvPr>
            <p:ph idx="1"/>
          </p:nvPr>
        </p:nvSpPr>
        <p:spPr/>
        <p:txBody>
          <a:bodyPr/>
          <a:lstStyle/>
          <a:p>
            <a:r>
              <a:rPr lang="en-US" dirty="0" smtClean="0"/>
              <a:t>Champions change</a:t>
            </a:r>
          </a:p>
          <a:p>
            <a:r>
              <a:rPr lang="en-US" dirty="0" smtClean="0"/>
              <a:t>Capitalizes on idea that makes the world a better place</a:t>
            </a:r>
          </a:p>
          <a:p>
            <a:r>
              <a:rPr lang="en-US" dirty="0" smtClean="0"/>
              <a:t>Build companies that solve problems and/or hire people in need</a:t>
            </a:r>
          </a:p>
          <a:p>
            <a:r>
              <a:rPr lang="en-US" dirty="0" smtClean="0"/>
              <a:t>Aims to effect social change through the use of sustainable business techniques</a:t>
            </a:r>
          </a:p>
          <a:p>
            <a:r>
              <a:rPr lang="en-US" dirty="0" smtClean="0"/>
              <a:t>Involves organizing businesses that directly address social issues</a:t>
            </a: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5</a:t>
            </a:fld>
            <a:endParaRPr lang="en-US"/>
          </a:p>
        </p:txBody>
      </p:sp>
    </p:spTree>
    <p:extLst>
      <p:ext uri="{BB962C8B-B14F-4D97-AF65-F5344CB8AC3E}">
        <p14:creationId xmlns:p14="http://schemas.microsoft.com/office/powerpoint/2010/main" val="2273832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Enterprise &amp; Non-Profit</a:t>
            </a:r>
            <a:endParaRPr lang="en-US" dirty="0"/>
          </a:p>
        </p:txBody>
      </p:sp>
      <p:sp>
        <p:nvSpPr>
          <p:cNvPr id="3" name="Content Placeholder 2"/>
          <p:cNvSpPr>
            <a:spLocks noGrp="1"/>
          </p:cNvSpPr>
          <p:nvPr>
            <p:ph idx="1"/>
          </p:nvPr>
        </p:nvSpPr>
        <p:spPr/>
        <p:txBody>
          <a:bodyPr>
            <a:normAutofit lnSpcReduction="10000"/>
          </a:bodyPr>
          <a:lstStyle/>
          <a:p>
            <a:r>
              <a:rPr lang="en-US" dirty="0" smtClean="0"/>
              <a:t>Many types of organizations under its umbrella</a:t>
            </a:r>
          </a:p>
          <a:p>
            <a:pPr lvl="1"/>
            <a:r>
              <a:rPr lang="en-US" dirty="0" smtClean="0"/>
              <a:t>Non-profits with business acumen</a:t>
            </a:r>
          </a:p>
          <a:p>
            <a:pPr lvl="1"/>
            <a:r>
              <a:rPr lang="en-US" dirty="0" smtClean="0"/>
              <a:t>For-profits whose business models focus on social change</a:t>
            </a:r>
          </a:p>
          <a:p>
            <a:r>
              <a:rPr lang="en-US" dirty="0" smtClean="0"/>
              <a:t>Non-profit incomes come from government and private donors – Heifer International</a:t>
            </a:r>
          </a:p>
          <a:p>
            <a:r>
              <a:rPr lang="en-US" dirty="0" smtClean="0"/>
              <a:t>For-profit social ventures use earned income to improve communities and expand business</a:t>
            </a:r>
          </a:p>
          <a:p>
            <a:pPr marL="118872" indent="0">
              <a:buNone/>
            </a:pPr>
            <a:r>
              <a:rPr lang="en-US" dirty="0"/>
              <a:t>	</a:t>
            </a:r>
            <a:r>
              <a:rPr lang="en-US" dirty="0" smtClean="0"/>
              <a:t>Ex. Tom’s Shoes</a:t>
            </a:r>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6</a:t>
            </a:fld>
            <a:endParaRPr lang="en-US"/>
          </a:p>
        </p:txBody>
      </p:sp>
    </p:spTree>
    <p:extLst>
      <p:ext uri="{BB962C8B-B14F-4D97-AF65-F5344CB8AC3E}">
        <p14:creationId xmlns:p14="http://schemas.microsoft.com/office/powerpoint/2010/main" val="223798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Practice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Increasing independence from non-profits</a:t>
            </a:r>
          </a:p>
          <a:p>
            <a:r>
              <a:rPr lang="en-US" dirty="0" smtClean="0"/>
              <a:t>More social ventures are actual businesses that implement positive change</a:t>
            </a:r>
          </a:p>
          <a:p>
            <a:r>
              <a:rPr lang="en-US" dirty="0" smtClean="0"/>
              <a:t>As opposed to socially responsible organizations</a:t>
            </a:r>
          </a:p>
          <a:p>
            <a:r>
              <a:rPr lang="en-US" dirty="0" smtClean="0"/>
              <a:t>Internet &amp; mobile technology have been catalysts</a:t>
            </a:r>
          </a:p>
          <a:p>
            <a:r>
              <a:rPr lang="en-US" dirty="0" smtClean="0"/>
              <a:t>Most high-profile and interesting examples come from the developing world</a:t>
            </a:r>
          </a:p>
          <a:p>
            <a:r>
              <a:rPr lang="en-US" dirty="0" smtClean="0"/>
              <a:t>World is increasingly philanthropic &amp; cause-oriented</a:t>
            </a:r>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7</a:t>
            </a:fld>
            <a:endParaRPr lang="en-US"/>
          </a:p>
        </p:txBody>
      </p:sp>
    </p:spTree>
    <p:extLst>
      <p:ext uri="{BB962C8B-B14F-4D97-AF65-F5344CB8AC3E}">
        <p14:creationId xmlns:p14="http://schemas.microsoft.com/office/powerpoint/2010/main" val="767075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 is Good Business</a:t>
            </a:r>
            <a:endParaRPr lang="en-US" dirty="0"/>
          </a:p>
        </p:txBody>
      </p:sp>
      <p:sp>
        <p:nvSpPr>
          <p:cNvPr id="3" name="Content Placeholder 2"/>
          <p:cNvSpPr>
            <a:spLocks noGrp="1"/>
          </p:cNvSpPr>
          <p:nvPr>
            <p:ph idx="1"/>
          </p:nvPr>
        </p:nvSpPr>
        <p:spPr/>
        <p:txBody>
          <a:bodyPr/>
          <a:lstStyle/>
          <a:p>
            <a:r>
              <a:rPr lang="en-US" dirty="0" smtClean="0"/>
              <a:t>Pressing need to make things better</a:t>
            </a:r>
          </a:p>
          <a:p>
            <a:r>
              <a:rPr lang="en-US" dirty="0" smtClean="0"/>
              <a:t>Build sustainable organizations that inspire significant social change</a:t>
            </a:r>
          </a:p>
          <a:p>
            <a:r>
              <a:rPr lang="en-US" dirty="0" smtClean="0"/>
              <a:t>Stabilize communities &amp; create opportunities</a:t>
            </a:r>
          </a:p>
          <a:p>
            <a:r>
              <a:rPr lang="en-US" dirty="0" smtClean="0"/>
              <a:t>You create something more than a source of income</a:t>
            </a:r>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8</a:t>
            </a:fld>
            <a:endParaRPr lang="en-US"/>
          </a:p>
        </p:txBody>
      </p:sp>
    </p:spTree>
    <p:extLst>
      <p:ext uri="{BB962C8B-B14F-4D97-AF65-F5344CB8AC3E}">
        <p14:creationId xmlns:p14="http://schemas.microsoft.com/office/powerpoint/2010/main" val="13929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1B71D"/>
                </a:solidFill>
                <a:hlinkClick r:id="rId2"/>
              </a:rPr>
              <a:t>Mohammad </a:t>
            </a:r>
            <a:r>
              <a:rPr lang="en-US" dirty="0" err="1" smtClean="0">
                <a:solidFill>
                  <a:srgbClr val="E1B71D"/>
                </a:solidFill>
                <a:hlinkClick r:id="rId2"/>
              </a:rPr>
              <a:t>Yunus</a:t>
            </a:r>
            <a:endParaRPr lang="en-US" dirty="0">
              <a:solidFill>
                <a:srgbClr val="E1B71D"/>
              </a:solidFill>
            </a:endParaRPr>
          </a:p>
        </p:txBody>
      </p:sp>
      <p:sp>
        <p:nvSpPr>
          <p:cNvPr id="3" name="Content Placeholder 2"/>
          <p:cNvSpPr>
            <a:spLocks noGrp="1"/>
          </p:cNvSpPr>
          <p:nvPr>
            <p:ph idx="1"/>
          </p:nvPr>
        </p:nvSpPr>
        <p:spPr/>
        <p:txBody>
          <a:bodyPr/>
          <a:lstStyle/>
          <a:p>
            <a:r>
              <a:rPr lang="en-US" dirty="0" smtClean="0"/>
              <a:t>Bangladeshi Professor of Economics</a:t>
            </a:r>
          </a:p>
          <a:p>
            <a:r>
              <a:rPr lang="en-US" dirty="0"/>
              <a:t>Founder of </a:t>
            </a:r>
            <a:r>
              <a:rPr lang="en-US" dirty="0" err="1"/>
              <a:t>Grameen</a:t>
            </a:r>
            <a:r>
              <a:rPr lang="en-US" dirty="0"/>
              <a:t> Bank</a:t>
            </a:r>
          </a:p>
          <a:p>
            <a:r>
              <a:rPr lang="en-US" dirty="0" smtClean="0"/>
              <a:t>Developed concepts of micro-credit or micro-finance</a:t>
            </a:r>
          </a:p>
          <a:p>
            <a:r>
              <a:rPr lang="en-US" dirty="0" smtClean="0"/>
              <a:t>Loans given to entrepreneurs too poor to qualify for traditional loans</a:t>
            </a:r>
          </a:p>
          <a:p>
            <a:r>
              <a:rPr lang="en-US" dirty="0" smtClean="0"/>
              <a:t>Unique feature is responsibility to other community members</a:t>
            </a:r>
          </a:p>
          <a:p>
            <a:r>
              <a:rPr lang="en-US" dirty="0"/>
              <a:t>2006 Nobel Peace Prize</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bmcee.uark.edu</a:t>
            </a:r>
            <a:endParaRPr lang="en-US"/>
          </a:p>
        </p:txBody>
      </p:sp>
      <p:sp>
        <p:nvSpPr>
          <p:cNvPr id="5" name="Slide Number Placeholder 4"/>
          <p:cNvSpPr>
            <a:spLocks noGrp="1"/>
          </p:cNvSpPr>
          <p:nvPr>
            <p:ph type="sldNum" sz="quarter" idx="12"/>
          </p:nvPr>
        </p:nvSpPr>
        <p:spPr/>
        <p:txBody>
          <a:bodyPr/>
          <a:lstStyle/>
          <a:p>
            <a:fld id="{9CF48542-CCA2-4A19-96C7-4A7DFD71645D}" type="slidenum">
              <a:rPr lang="en-US" smtClean="0"/>
              <a:t>9</a:t>
            </a:fld>
            <a:endParaRPr lang="en-US"/>
          </a:p>
        </p:txBody>
      </p:sp>
    </p:spTree>
    <p:extLst>
      <p:ext uri="{BB962C8B-B14F-4D97-AF65-F5344CB8AC3E}">
        <p14:creationId xmlns:p14="http://schemas.microsoft.com/office/powerpoint/2010/main" val="1107730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871</TotalTime>
  <Words>1479</Words>
  <Application>Microsoft Office PowerPoint</Application>
  <PresentationFormat>On-screen Show (4:3)</PresentationFormat>
  <Paragraphs>196</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Social Entrepreneurship</vt:lpstr>
      <vt:lpstr>Council for Economic Education Conference</vt:lpstr>
      <vt:lpstr>Entrepreneurship</vt:lpstr>
      <vt:lpstr>Social Entrepreneurship</vt:lpstr>
      <vt:lpstr>Social Entrepreneurship</vt:lpstr>
      <vt:lpstr>Social Enterprise &amp; Non-Profit</vt:lpstr>
      <vt:lpstr>Current Practice</vt:lpstr>
      <vt:lpstr>Caring is Good Business</vt:lpstr>
      <vt:lpstr>Mohammad Yunus</vt:lpstr>
      <vt:lpstr>Aravind Eye Care Center - India</vt:lpstr>
      <vt:lpstr>PowerPoint Presentation</vt:lpstr>
      <vt:lpstr>Aravind cont.</vt:lpstr>
      <vt:lpstr>Aravind cont.</vt:lpstr>
      <vt:lpstr>Social Entrepreneurs Are:</vt:lpstr>
      <vt:lpstr>SEKEM</vt:lpstr>
      <vt:lpstr>Amul</vt:lpstr>
      <vt:lpstr>Fifteen</vt:lpstr>
      <vt:lpstr>Ladakhi Women’s Travel Company</vt:lpstr>
      <vt:lpstr>Jaipur Rugs</vt:lpstr>
      <vt:lpstr>Global Examples</vt:lpstr>
      <vt:lpstr>Supporting Organizations</vt:lpstr>
      <vt:lpstr>Supporting Partners</vt:lpstr>
      <vt:lpstr>Youth Entrepreneurship</vt:lpstr>
      <vt:lpstr>Publicity</vt:lpstr>
      <vt:lpstr>Questions?</vt:lpstr>
    </vt:vector>
  </TitlesOfParts>
  <Company>University of Arkansas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Entrepreneurship</dc:title>
  <dc:creator>Rita L. Littrell</dc:creator>
  <cp:lastModifiedBy>Rita L. Littrell</cp:lastModifiedBy>
  <cp:revision>16</cp:revision>
  <dcterms:created xsi:type="dcterms:W3CDTF">2012-10-05T13:14:36Z</dcterms:created>
  <dcterms:modified xsi:type="dcterms:W3CDTF">2012-10-06T03:46:36Z</dcterms:modified>
</cp:coreProperties>
</file>